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679" r:id="rId5"/>
    <p:sldMasterId id="2147483659" r:id="rId6"/>
    <p:sldMasterId id="2147483669" r:id="rId7"/>
    <p:sldMasterId id="2147483689" r:id="rId8"/>
    <p:sldMasterId id="2147483694" r:id="rId9"/>
  </p:sldMasterIdLst>
  <p:notesMasterIdLst>
    <p:notesMasterId r:id="rId15"/>
  </p:notesMasterIdLst>
  <p:sldIdLst>
    <p:sldId id="256" r:id="rId10"/>
    <p:sldId id="258" r:id="rId11"/>
    <p:sldId id="4151" r:id="rId12"/>
    <p:sldId id="261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251"/>
    <a:srgbClr val="EB4027"/>
    <a:srgbClr val="00A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02D849E4-9009-A846-804C-A7C56007AC38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F353D0AE-CD0E-4C4A-A8EE-408B3E184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3D0AE-CD0E-4C4A-A8EE-408B3E184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3D0AE-CD0E-4C4A-A8EE-408B3E184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3D0AE-CD0E-4C4A-A8EE-408B3E184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3491-6440-1F5D-3D98-A78A0FBE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Helvetica" pitchFamily="2" charset="0"/>
                <a:ea typeface="Gibson Book" pitchFamily="2" charset="77"/>
                <a:cs typeface="Dubai" panose="020B0503030403030204" pitchFamily="34" charset="-78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9EB1C-A3E4-AF6D-CE7F-6A4DCCF9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" pitchFamily="2" charset="0"/>
                <a:ea typeface="Gibson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1AFFBD-F38F-9AF4-F628-ECCC463C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NZ"/>
              <a:t> Guala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3491-6440-1F5D-3D98-A78A0FBE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Helvetica" pitchFamily="2" charset="0"/>
                <a:ea typeface="Gibson Book" pitchFamily="2" charset="77"/>
                <a:cs typeface="Dubai" panose="020B0503030403030204" pitchFamily="34" charset="-78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9EB1C-A3E4-AF6D-CE7F-6A4DCCF9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" pitchFamily="2" charset="0"/>
                <a:ea typeface="Gibson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1AFFBD-F38F-9AF4-F628-ECCC463C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6881-9598-77F4-CD7D-DDC9218B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9956-6376-CD9D-91E1-24CD3B27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56034E-5D77-282F-D7A9-8FE29D98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3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9DFB-D0FF-ED19-6BE5-746E3C9E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3324-EA10-AB3B-8D34-C572B490D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EF7E0F-6B46-3525-C62F-68B4F2B9C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7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46B9-DA78-6292-4108-0FB94F4C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00899-B222-C9A1-971F-21C9FEA4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DDED7-1AB3-2A01-904B-DB818EC52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00EA07-45AF-173A-29A8-E506047DC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7413-7721-F12A-0B5D-59A7D35B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9C9E3-FA7C-BD14-851A-64F3A1CE3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7D8E6-A6CC-9416-D108-66D69FB76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4057A-33E8-D5C0-EE19-FA8F55BC4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0010E-4355-4272-2C28-1C56F2A8E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E2BB86-87CC-B256-05A8-06ED4F213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F374-D315-9C53-790B-94E7551B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AC3098-1DBC-6A1D-4392-B9DD8CC92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0714-8FD1-585C-6D93-419F6780F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8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2108-0C77-A319-84AF-1AF5AF49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8726-C09E-CB67-7592-BFA8D1DD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353D-4931-DC86-87BB-BA17DB82F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63DFB-788A-DAA4-78FC-8A0B1A322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CFCE-AFE2-B980-7A9A-62F1A052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EC204-D81B-14C0-ED1A-E8ED7BE77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80CD-6FF0-4577-85F3-914ADC176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F88DE7-B373-2ECB-5AC8-78EFCE093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3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3491-6440-1F5D-3D98-A78A0FBE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Helvetica" pitchFamily="2" charset="0"/>
                <a:ea typeface="Gibson Book" pitchFamily="2" charset="77"/>
                <a:cs typeface="Dubai" panose="020B0503030403030204" pitchFamily="34" charset="-78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9EB1C-A3E4-AF6D-CE7F-6A4DCCF9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" pitchFamily="2" charset="0"/>
                <a:ea typeface="Gibson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175401-02DB-D443-C3FE-453186182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0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6881-9598-77F4-CD7D-DDC9218B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9956-6376-CD9D-91E1-24CD3B27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56034E-5D77-282F-D7A9-8FE29D98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0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6881-9598-77F4-CD7D-DDC9218B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9956-6376-CD9D-91E1-24CD3B27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646F96-776E-B3D0-0F2F-A849B4EA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9DFB-D0FF-ED19-6BE5-746E3C9E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3324-EA10-AB3B-8D34-C572B490D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57C0BA-83AF-0377-9D6B-0EB52FEC8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46B9-DA78-6292-4108-0FB94F4C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00899-B222-C9A1-971F-21C9FEA4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DDED7-1AB3-2A01-904B-DB818EC52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EC8B-6783-F063-BD84-BA6690E60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7413-7721-F12A-0B5D-59A7D35B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9C9E3-FA7C-BD14-851A-64F3A1CE3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7D8E6-A6CC-9416-D108-66D69FB76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4057A-33E8-D5C0-EE19-FA8F55BC4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0010E-4355-4272-2C28-1C56F2A8E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59D94F-5728-BA5B-F743-6CC58287A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1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F374-D315-9C53-790B-94E7551B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542036-3678-3609-88D1-8BDA99040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5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146CCF-AD5A-50CE-87A5-E2359A3E7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9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2108-0C77-A319-84AF-1AF5AF49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8726-C09E-CB67-7592-BFA8D1DD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353D-4931-DC86-87BB-BA17DB82F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8BCF-ABFE-5DF2-AD13-E7EC297A3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68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CFCE-AFE2-B980-7A9A-62F1A052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EC204-D81B-14C0-ED1A-E8ED7BE77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80CD-6FF0-4577-85F3-914ADC176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E7E7-4C63-7B12-3A73-8AA63E525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1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3491-6440-1F5D-3D98-A78A0FBE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Helvetica" pitchFamily="2" charset="0"/>
                <a:ea typeface="Gibson Book" pitchFamily="2" charset="77"/>
                <a:cs typeface="Dubai" panose="020B0503030403030204" pitchFamily="34" charset="-78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9EB1C-A3E4-AF6D-CE7F-6A4DCCF9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" pitchFamily="2" charset="0"/>
                <a:ea typeface="Gibson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175401-02DB-D443-C3FE-453186182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6881-9598-77F4-CD7D-DDC9218B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9956-6376-CD9D-91E1-24CD3B27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646F96-776E-B3D0-0F2F-A849B4EA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9DFB-D0FF-ED19-6BE5-746E3C9E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3324-EA10-AB3B-8D34-C572B490D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EF7E0F-6B46-3525-C62F-68B4F2B9C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5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9DFB-D0FF-ED19-6BE5-746E3C9E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3324-EA10-AB3B-8D34-C572B490D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57C0BA-83AF-0377-9D6B-0EB52FEC8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1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46B9-DA78-6292-4108-0FB94F4C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00899-B222-C9A1-971F-21C9FEA4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DDED7-1AB3-2A01-904B-DB818EC52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EC8B-6783-F063-BD84-BA6690E60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9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7413-7721-F12A-0B5D-59A7D35B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9C9E3-FA7C-BD14-851A-64F3A1CE3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7D8E6-A6CC-9416-D108-66D69FB76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4057A-33E8-D5C0-EE19-FA8F55BC4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0010E-4355-4272-2C28-1C56F2A8E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59D94F-5728-BA5B-F743-6CC58287A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4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F374-D315-9C53-790B-94E7551B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542036-3678-3609-88D1-8BDA99040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3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146CCF-AD5A-50CE-87A5-E2359A3E7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2108-0C77-A319-84AF-1AF5AF49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8726-C09E-CB67-7592-BFA8D1DD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353D-4931-DC86-87BB-BA17DB82F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8BCF-ABFE-5DF2-AD13-E7EC297A3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1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CFCE-AFE2-B980-7A9A-62F1A052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EC204-D81B-14C0-ED1A-E8ED7BE77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80CD-6FF0-4577-85F3-914ADC176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E7E7-4C63-7B12-3A73-8AA63E525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6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E11E9-E22D-7F43-9AAA-85BE95C9B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667" y="309035"/>
            <a:ext cx="9144000" cy="666327"/>
          </a:xfrm>
        </p:spPr>
        <p:txBody>
          <a:bodyPr anchor="t" anchorCtr="0"/>
          <a:lstStyle>
            <a:lvl1pPr algn="l">
              <a:defRPr sz="426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7666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BA87A-3834-7A44-A946-145FF4B9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0378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BA87A-3834-7A44-A946-145FF4B9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228766-E9A0-D54F-BD76-950F4067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8915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46B9-DA78-6292-4108-0FB94F4C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00899-B222-C9A1-971F-21C9FEA4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DDED7-1AB3-2A01-904B-DB818EC52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00EA07-45AF-173A-29A8-E506047DC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3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E11E9-E22D-7F43-9AAA-85BE95C9B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667" y="309035"/>
            <a:ext cx="9144000" cy="666327"/>
          </a:xfrm>
        </p:spPr>
        <p:txBody>
          <a:bodyPr anchor="t" anchorCtr="0"/>
          <a:lstStyle>
            <a:lvl1pPr algn="l">
              <a:defRPr sz="426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6E7DCA-B1ED-4B42-9E1B-C42B5552F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667" y="1797053"/>
            <a:ext cx="9144000" cy="1655233"/>
          </a:xfrm>
        </p:spPr>
        <p:txBody>
          <a:bodyPr/>
          <a:lstStyle>
            <a:lvl1pPr marL="0" indent="0" algn="l">
              <a:buNone/>
              <a:defRPr sz="3200"/>
            </a:lvl1pPr>
            <a:lvl2pPr marL="609524" indent="0" algn="ctr">
              <a:buNone/>
              <a:defRPr sz="2667"/>
            </a:lvl2pPr>
            <a:lvl3pPr marL="1219048" indent="0" algn="ctr">
              <a:buNone/>
              <a:defRPr sz="2400"/>
            </a:lvl3pPr>
            <a:lvl4pPr marL="1828571" indent="0" algn="ctr">
              <a:buNone/>
              <a:defRPr sz="2133"/>
            </a:lvl4pPr>
            <a:lvl5pPr marL="2438095" indent="0" algn="ctr">
              <a:buNone/>
              <a:defRPr sz="2133"/>
            </a:lvl5pPr>
            <a:lvl6pPr marL="3047619" indent="0" algn="ctr">
              <a:buNone/>
              <a:defRPr sz="2133"/>
            </a:lvl6pPr>
            <a:lvl7pPr marL="3657143" indent="0" algn="ctr">
              <a:buNone/>
              <a:defRPr sz="2133"/>
            </a:lvl7pPr>
            <a:lvl8pPr marL="4266666" indent="0" algn="ctr">
              <a:buNone/>
              <a:defRPr sz="2133"/>
            </a:lvl8pPr>
            <a:lvl9pPr marL="4876190" indent="0" algn="ctr">
              <a:buNone/>
              <a:defRPr sz="2133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4651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E11E9-E22D-7F43-9AAA-85BE95C9B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667" y="309035"/>
            <a:ext cx="9144000" cy="666327"/>
          </a:xfrm>
          <a:prstGeom prst="rect">
            <a:avLst/>
          </a:prstGeom>
        </p:spPr>
        <p:txBody>
          <a:bodyPr anchor="t" anchorCtr="0"/>
          <a:lstStyle>
            <a:lvl1pPr algn="l">
              <a:defRPr sz="426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1682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BA87A-3834-7A44-A946-145FF4B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321734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1301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7413-7721-F12A-0B5D-59A7D35B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9C9E3-FA7C-BD14-851A-64F3A1CE3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7D8E6-A6CC-9416-D108-66D69FB76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4057A-33E8-D5C0-EE19-FA8F55BC4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0010E-4355-4272-2C28-1C56F2A8E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E2BB86-87CC-B256-05A8-06ED4F213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F374-D315-9C53-790B-94E7551B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AC3098-1DBC-6A1D-4392-B9DD8CC92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0714-8FD1-585C-6D93-419F6780F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7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2108-0C77-A319-84AF-1AF5AF49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8726-C09E-CB67-7592-BFA8D1DD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353D-4931-DC86-87BB-BA17DB82F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63DFB-788A-DAA4-78FC-8A0B1A322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CFCE-AFE2-B980-7A9A-62F1A052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EC204-D81B-14C0-ED1A-E8ED7BE77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80CD-6FF0-4577-85F3-914ADC176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F88DE7-B373-2ECB-5AC8-78EFCE093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51DCA4-9331-AF51-69B1-FA89220130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CF888-0872-969C-A399-92F41CAC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D0498-E2F3-6BD7-93FD-B72392E3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419FA8-9242-2A21-1668-3EB783012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NZ"/>
              <a:t> Guala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D57C5-46FA-DBAB-6355-1909DAA2238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4000" y="5836035"/>
            <a:ext cx="3429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51DCA4-9331-AF51-69B1-FA89220130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CF888-0872-969C-A399-92F41CAC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D0498-E2F3-6BD7-93FD-B72392E3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419FA8-9242-2A21-1668-3EB783012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NZ"/>
              <a:t> Guala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51DCA4-9331-AF51-69B1-FA89220130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CF888-0872-969C-A399-92F41CAC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D0498-E2F3-6BD7-93FD-B72392E3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E70FD5-927E-0E79-EA1C-01C0BF825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NZ"/>
              <a:t> Guala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CE690-AD57-FD91-5A76-F6A64272D7A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4000" y="5836035"/>
            <a:ext cx="3429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51DCA4-9331-AF51-69B1-FA89220130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CF888-0872-969C-A399-92F41CAC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D0498-E2F3-6BD7-93FD-B72392E3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E70FD5-927E-0E79-EA1C-01C0BF825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9174" y="6356350"/>
            <a:ext cx="905305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NZ"/>
              <a:t> Guala Closures Group   Introduction to Wine Closures   </a:t>
            </a:r>
            <a:fld id="{AFD5879D-69D1-8343-BCC0-D836F3B95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6">
            <a:extLst>
              <a:ext uri="{FF2B5EF4-FFF2-40B4-BE49-F238E27FC236}">
                <a16:creationId xmlns:a16="http://schemas.microsoft.com/office/drawing/2014/main" id="{6AF7D114-4CDF-3BC7-CA90-C33D8A59D4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0912" y="-766762"/>
            <a:ext cx="3922433" cy="3344149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1FB5C1-F5E6-C94F-A32B-317C2424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321734"/>
            <a:ext cx="10515600" cy="13250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 dello schema</a:t>
            </a:r>
          </a:p>
        </p:txBody>
      </p:sp>
      <p:pic>
        <p:nvPicPr>
          <p:cNvPr id="4" name="Immagine 6" descr="Guala_logo_slide.jpg">
            <a:extLst>
              <a:ext uri="{FF2B5EF4-FFF2-40B4-BE49-F238E27FC236}">
                <a16:creationId xmlns:a16="http://schemas.microsoft.com/office/drawing/2014/main" id="{E455EC6C-1471-EBFD-8481-75E40020EBF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10" y="6284259"/>
            <a:ext cx="2395777" cy="46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06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1219048" rtl="0" eaLnBrk="1" latinLnBrk="0" hangingPunct="1">
        <a:lnSpc>
          <a:spcPts val="4187"/>
        </a:lnSpc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62" indent="-304762" algn="l" defTabSz="12190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286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4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7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29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1">
          <p15:clr>
            <a:srgbClr val="F26B43"/>
          </p15:clr>
        </p15:guide>
        <p15:guide id="3" pos="45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3944">
          <p15:clr>
            <a:srgbClr val="F26B43"/>
          </p15:clr>
        </p15:guide>
        <p15:guide id="6" orient="horz" pos="769">
          <p15:clr>
            <a:srgbClr val="F26B43"/>
          </p15:clr>
        </p15:guide>
        <p15:guide id="7" orient="horz" pos="195">
          <p15:clr>
            <a:srgbClr val="F26B43"/>
          </p15:clr>
        </p15:guide>
        <p15:guide id="8" orient="horz" pos="1132">
          <p15:clr>
            <a:srgbClr val="F26B43"/>
          </p15:clr>
        </p15:guide>
        <p15:guide id="9" pos="725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Guala_logo_slide.jpg">
            <a:extLst>
              <a:ext uri="{FF2B5EF4-FFF2-40B4-BE49-F238E27FC236}">
                <a16:creationId xmlns:a16="http://schemas.microsoft.com/office/drawing/2014/main" id="{E455EC6C-1471-EBFD-8481-75E40020E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10" y="6284259"/>
            <a:ext cx="2395777" cy="46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7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1219048" rtl="0" eaLnBrk="1" latinLnBrk="0" hangingPunct="1">
        <a:lnSpc>
          <a:spcPts val="4187"/>
        </a:lnSpc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62" indent="-304762" algn="l" defTabSz="12190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286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4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7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29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1">
          <p15:clr>
            <a:srgbClr val="F26B43"/>
          </p15:clr>
        </p15:guide>
        <p15:guide id="3" pos="45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3944">
          <p15:clr>
            <a:srgbClr val="F26B43"/>
          </p15:clr>
        </p15:guide>
        <p15:guide id="6" orient="horz" pos="769">
          <p15:clr>
            <a:srgbClr val="F26B43"/>
          </p15:clr>
        </p15:guide>
        <p15:guide id="7" orient="horz" pos="195">
          <p15:clr>
            <a:srgbClr val="F26B43"/>
          </p15:clr>
        </p15:guide>
        <p15:guide id="8" orient="horz" pos="1132">
          <p15:clr>
            <a:srgbClr val="F26B43"/>
          </p15:clr>
        </p15:guide>
        <p15:guide id="9" pos="72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56D3-6D6B-C323-D677-0187CBDC4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5722" y="3252530"/>
            <a:ext cx="5781368" cy="1421734"/>
          </a:xfrm>
        </p:spPr>
        <p:txBody>
          <a:bodyPr anchor="t"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4800" b="1" dirty="0">
                <a:solidFill>
                  <a:srgbClr val="1D2251"/>
                </a:solidFill>
                <a:ea typeface="Gibson SemiBold" pitchFamily="2" charset="77"/>
              </a:rPr>
              <a:t>Savin Premium</a:t>
            </a:r>
            <a:r>
              <a:rPr lang="en-US" sz="4800" b="1" dirty="0">
                <a:solidFill>
                  <a:srgbClr val="1D2251"/>
                </a:solidFill>
                <a:latin typeface="Helvetica" pitchFamily="2" charset="0"/>
                <a:ea typeface="Gibson SemiBold" pitchFamily="2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1E069-AA95-06F8-14E6-58030DFFA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5722" y="2796304"/>
            <a:ext cx="5321710" cy="529457"/>
          </a:xfrm>
        </p:spPr>
        <p:txBody>
          <a:bodyPr>
            <a:normAutofit/>
          </a:bodyPr>
          <a:lstStyle/>
          <a:p>
            <a:pPr algn="l"/>
            <a:r>
              <a:rPr lang="en-US" sz="1800" spc="300" dirty="0">
                <a:solidFill>
                  <a:schemeClr val="bg1"/>
                </a:solidFill>
                <a:latin typeface="Helvetica" pitchFamily="2" charset="0"/>
              </a:rPr>
              <a:t>INTRODUCTION 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18B92-6EBA-1D53-C88D-6006CF1F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85" y="1144221"/>
            <a:ext cx="3492679" cy="42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5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BD858-FA64-EAE8-D59D-B08AC35D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696" y="634857"/>
            <a:ext cx="7066847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E199F-6C64-7717-F528-F99517425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58" y="144187"/>
            <a:ext cx="7931558" cy="54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9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BEF404-7FD5-DD46-C5D0-70B97D68725C}"/>
              </a:ext>
            </a:extLst>
          </p:cNvPr>
          <p:cNvSpPr txBox="1">
            <a:spLocks/>
          </p:cNvSpPr>
          <p:nvPr/>
        </p:nvSpPr>
        <p:spPr>
          <a:xfrm>
            <a:off x="5965722" y="2389749"/>
            <a:ext cx="5781368" cy="2375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5400" b="1">
                <a:solidFill>
                  <a:srgbClr val="00A0D4"/>
                </a:solidFill>
                <a:effectLst/>
                <a:latin typeface="Helvetica" pitchFamily="2" charset="0"/>
              </a:rPr>
              <a:t>Meet the </a:t>
            </a:r>
            <a:br>
              <a:rPr lang="en-NZ" sz="5400" b="1">
                <a:solidFill>
                  <a:srgbClr val="00A0D4"/>
                </a:solidFill>
                <a:effectLst/>
                <a:latin typeface="Helvetica" pitchFamily="2" charset="0"/>
              </a:rPr>
            </a:br>
            <a:r>
              <a:rPr lang="en-NZ" sz="5400" b="1">
                <a:solidFill>
                  <a:srgbClr val="00A0D4"/>
                </a:solidFill>
                <a:effectLst/>
                <a:latin typeface="Helvetica" pitchFamily="2" charset="0"/>
              </a:rPr>
              <a:t>30x60 wine </a:t>
            </a:r>
          </a:p>
          <a:p>
            <a:r>
              <a:rPr lang="en-NZ" sz="5400" b="1">
                <a:solidFill>
                  <a:srgbClr val="00A0D4"/>
                </a:solidFill>
                <a:effectLst/>
                <a:latin typeface="Helvetica" pitchFamily="2" charset="0"/>
              </a:rPr>
              <a:t>closure</a:t>
            </a:r>
            <a:endParaRPr lang="en-NZ" sz="5400">
              <a:solidFill>
                <a:srgbClr val="00A0D4"/>
              </a:solidFill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5193E-5F97-BC20-0A55-5A40990B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9002" y="1638170"/>
            <a:ext cx="3873500" cy="35816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80913B-5408-D240-149B-104EB9F4037B}"/>
              </a:ext>
            </a:extLst>
          </p:cNvPr>
          <p:cNvSpPr txBox="1">
            <a:spLocks/>
          </p:cNvSpPr>
          <p:nvPr/>
        </p:nvSpPr>
        <p:spPr>
          <a:xfrm>
            <a:off x="6118122" y="1770886"/>
            <a:ext cx="5781368" cy="1461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5400" b="1">
                <a:solidFill>
                  <a:schemeClr val="bg1"/>
                </a:solidFill>
                <a:effectLst/>
                <a:latin typeface="Helvetica" pitchFamily="2" charset="0"/>
              </a:rPr>
              <a:t>About</a:t>
            </a:r>
            <a:br>
              <a:rPr lang="en-NZ" sz="5400" b="1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NZ" sz="5400" b="1" err="1">
                <a:solidFill>
                  <a:schemeClr val="bg1"/>
                </a:solidFill>
                <a:effectLst/>
                <a:latin typeface="Helvetica" pitchFamily="2" charset="0"/>
              </a:rPr>
              <a:t>Guala</a:t>
            </a:r>
            <a:endParaRPr lang="en-NZ" sz="540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0910A-F651-7C86-10C4-08782B9E8A2C}"/>
              </a:ext>
            </a:extLst>
          </p:cNvPr>
          <p:cNvSpPr txBox="1"/>
          <p:nvPr/>
        </p:nvSpPr>
        <p:spPr>
          <a:xfrm>
            <a:off x="6041923" y="3421796"/>
            <a:ext cx="57813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bg1"/>
                </a:solidFill>
                <a:effectLst/>
                <a:latin typeface="Helvetica" pitchFamily="2" charset="0"/>
              </a:rPr>
              <a:t>Headquartered in Fairfield, </a:t>
            </a:r>
            <a:br>
              <a:rPr lang="en-NZ" sz="200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NZ" sz="2000">
                <a:solidFill>
                  <a:schemeClr val="bg1"/>
                </a:solidFill>
                <a:effectLst/>
                <a:latin typeface="Helvetica" pitchFamily="2" charset="0"/>
              </a:rPr>
              <a:t>California, U.S.A.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bg1"/>
                </a:solidFill>
                <a:effectLst/>
                <a:latin typeface="Helvetica" pitchFamily="2" charset="0"/>
              </a:rPr>
              <a:t>Main 30×60 supply plant situated in Mexico.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000">
                <a:solidFill>
                  <a:schemeClr val="bg1"/>
                </a:solidFill>
                <a:effectLst/>
                <a:latin typeface="Helvetica" pitchFamily="2" charset="0"/>
              </a:rPr>
              <a:t>Support supply plants located in Italy, Poland, Ukraine, Australia, New Zealand.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1E3496-D8E8-132A-49DF-52843AB9E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NZ"/>
              <a:t> </a:t>
            </a:r>
            <a:r>
              <a:rPr lang="en-NZ" err="1"/>
              <a:t>Guala</a:t>
            </a:r>
            <a:r>
              <a:rPr lang="en-NZ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D59DD-01B2-85CE-D311-D1E90BB8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NZ" dirty="0"/>
              <a:t> </a:t>
            </a:r>
            <a:r>
              <a:rPr lang="en-NZ" dirty="0" err="1"/>
              <a:t>Guala</a:t>
            </a:r>
            <a:r>
              <a:rPr lang="en-NZ" dirty="0"/>
              <a:t> Closures Group   Introduction to Wine Closures   </a:t>
            </a:r>
            <a:fld id="{AFD5879D-69D1-8343-BCC0-D836F3B95B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9C0EA5-B1DD-E3BF-5E2B-00BCEB4C252E}"/>
              </a:ext>
            </a:extLst>
          </p:cNvPr>
          <p:cNvSpPr txBox="1">
            <a:spLocks/>
          </p:cNvSpPr>
          <p:nvPr/>
        </p:nvSpPr>
        <p:spPr>
          <a:xfrm>
            <a:off x="839169" y="897924"/>
            <a:ext cx="7818798" cy="151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5400" b="1">
                <a:solidFill>
                  <a:srgbClr val="00A0D4"/>
                </a:solidFill>
                <a:effectLst/>
                <a:latin typeface="Helvetica" pitchFamily="2" charset="0"/>
              </a:rPr>
              <a:t>Contact</a:t>
            </a:r>
            <a:endParaRPr lang="en-NZ" sz="5400">
              <a:solidFill>
                <a:srgbClr val="00A0D4"/>
              </a:solidFill>
              <a:effectLst/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5CC7A-C27B-5032-9F2F-A55478F9B7B6}"/>
              </a:ext>
            </a:extLst>
          </p:cNvPr>
          <p:cNvSpPr txBox="1"/>
          <p:nvPr/>
        </p:nvSpPr>
        <p:spPr>
          <a:xfrm>
            <a:off x="972065" y="2636108"/>
            <a:ext cx="3542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>
                <a:solidFill>
                  <a:srgbClr val="1E2251"/>
                </a:solidFill>
                <a:effectLst/>
                <a:latin typeface="Helvetica" pitchFamily="2" charset="0"/>
              </a:rPr>
              <a:t>Sterling Macdonell</a:t>
            </a:r>
            <a:endParaRPr lang="en-NZ" sz="1600">
              <a:solidFill>
                <a:srgbClr val="1E2251"/>
              </a:solidFill>
              <a:effectLst/>
              <a:latin typeface="Helvetica" pitchFamily="2" charset="0"/>
            </a:endParaRPr>
          </a:p>
          <a:p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Sales Manager </a:t>
            </a:r>
          </a:p>
          <a:p>
            <a:r>
              <a:rPr lang="en-NZ" sz="1600">
                <a:solidFill>
                  <a:srgbClr val="1E2251"/>
                </a:solidFill>
                <a:latin typeface="Helvetica" pitchFamily="2" charset="0"/>
              </a:rPr>
              <a:t>sterling</a:t>
            </a:r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@gualaclosuresna.com  </a:t>
            </a:r>
          </a:p>
          <a:p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+1 707 804 9852</a:t>
            </a:r>
          </a:p>
          <a:p>
            <a:endParaRPr lang="en-US" sz="160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CE925-3982-8DAC-B135-6093B619BE52}"/>
              </a:ext>
            </a:extLst>
          </p:cNvPr>
          <p:cNvSpPr txBox="1"/>
          <p:nvPr/>
        </p:nvSpPr>
        <p:spPr>
          <a:xfrm>
            <a:off x="972064" y="4192855"/>
            <a:ext cx="453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>
                <a:solidFill>
                  <a:srgbClr val="1E2251"/>
                </a:solidFill>
                <a:effectLst/>
                <a:latin typeface="Helvetica" pitchFamily="2" charset="0"/>
              </a:rPr>
              <a:t>Shelly </a:t>
            </a:r>
            <a:r>
              <a:rPr lang="en-NZ" sz="1600" b="1" err="1">
                <a:solidFill>
                  <a:srgbClr val="1E2251"/>
                </a:solidFill>
                <a:effectLst/>
                <a:latin typeface="Helvetica" pitchFamily="2" charset="0"/>
              </a:rPr>
              <a:t>Sponseller</a:t>
            </a:r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 </a:t>
            </a:r>
          </a:p>
          <a:p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Customer Service/Supply Chain Manager </a:t>
            </a:r>
          </a:p>
          <a:p>
            <a:r>
              <a:rPr lang="en-NZ" sz="1600" err="1">
                <a:solidFill>
                  <a:srgbClr val="1E2251"/>
                </a:solidFill>
                <a:effectLst/>
                <a:latin typeface="Helvetica" pitchFamily="2" charset="0"/>
              </a:rPr>
              <a:t>customerservice@gualaclosuresna.com</a:t>
            </a:r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 </a:t>
            </a:r>
          </a:p>
          <a:p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+1 707 591 355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7A574-8EE1-C93E-83B1-FFAECC96C00F}"/>
              </a:ext>
            </a:extLst>
          </p:cNvPr>
          <p:cNvSpPr txBox="1"/>
          <p:nvPr/>
        </p:nvSpPr>
        <p:spPr>
          <a:xfrm>
            <a:off x="6441988" y="2636108"/>
            <a:ext cx="5222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>
                <a:solidFill>
                  <a:srgbClr val="1E2251"/>
                </a:solidFill>
                <a:effectLst/>
                <a:latin typeface="Helvetica" pitchFamily="2" charset="0"/>
              </a:rPr>
              <a:t>Randy Weller </a:t>
            </a:r>
            <a:endParaRPr lang="en-NZ" sz="1600">
              <a:solidFill>
                <a:srgbClr val="1E2251"/>
              </a:solidFill>
              <a:effectLst/>
              <a:latin typeface="Helvetica" pitchFamily="2" charset="0"/>
            </a:endParaRPr>
          </a:p>
          <a:p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Operations Director/Customer Technical Services</a:t>
            </a:r>
          </a:p>
          <a:p>
            <a:r>
              <a:rPr lang="en-NZ" sz="1600" err="1">
                <a:solidFill>
                  <a:srgbClr val="1E2251"/>
                </a:solidFill>
                <a:effectLst/>
                <a:latin typeface="Helvetica" pitchFamily="2" charset="0"/>
              </a:rPr>
              <a:t>randy@gualaclosuresna.com</a:t>
            </a:r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 </a:t>
            </a:r>
          </a:p>
          <a:p>
            <a:r>
              <a:rPr lang="en-NZ" sz="1600">
                <a:solidFill>
                  <a:srgbClr val="1E2251"/>
                </a:solidFill>
                <a:latin typeface="Helvetica" pitchFamily="2" charset="0"/>
              </a:rPr>
              <a:t>+</a:t>
            </a:r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1 707 266 4291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7B34D-7E28-B7C6-1984-7A7EF47A3B23}"/>
              </a:ext>
            </a:extLst>
          </p:cNvPr>
          <p:cNvSpPr txBox="1"/>
          <p:nvPr/>
        </p:nvSpPr>
        <p:spPr>
          <a:xfrm>
            <a:off x="6441989" y="4192855"/>
            <a:ext cx="4283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>
                <a:solidFill>
                  <a:srgbClr val="1E2251"/>
                </a:solidFill>
                <a:effectLst/>
                <a:latin typeface="Helvetica" pitchFamily="2" charset="0"/>
              </a:rPr>
              <a:t>Dave Campbell</a:t>
            </a:r>
            <a:endParaRPr lang="en-NZ" sz="1600">
              <a:solidFill>
                <a:srgbClr val="1E2251"/>
              </a:solidFill>
              <a:effectLst/>
              <a:latin typeface="Helvetica" pitchFamily="2" charset="0"/>
            </a:endParaRPr>
          </a:p>
          <a:p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General Manager </a:t>
            </a:r>
          </a:p>
          <a:p>
            <a:r>
              <a:rPr lang="en-NZ" sz="1600" err="1">
                <a:solidFill>
                  <a:srgbClr val="1E2251"/>
                </a:solidFill>
                <a:effectLst/>
                <a:latin typeface="Helvetica" pitchFamily="2" charset="0"/>
              </a:rPr>
              <a:t>dave@gualaclosuresna.com</a:t>
            </a:r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 </a:t>
            </a:r>
          </a:p>
          <a:p>
            <a:r>
              <a:rPr lang="en-NZ" sz="1600">
                <a:solidFill>
                  <a:srgbClr val="1E2251"/>
                </a:solidFill>
                <a:effectLst/>
                <a:latin typeface="Helvetica" pitchFamily="2" charset="0"/>
              </a:rPr>
              <a:t>+1 707 688 52111</a:t>
            </a:r>
          </a:p>
        </p:txBody>
      </p:sp>
    </p:spTree>
    <p:extLst>
      <p:ext uri="{BB962C8B-B14F-4D97-AF65-F5344CB8AC3E}">
        <p14:creationId xmlns:p14="http://schemas.microsoft.com/office/powerpoint/2010/main" val="105370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BA7D248081840AA5F63D9D3A7F54D" ma:contentTypeVersion="21" ma:contentTypeDescription="Create a new document." ma:contentTypeScope="" ma:versionID="95daf0c0efd8114cbfba9f3845bb03cc">
  <xsd:schema xmlns:xsd="http://www.w3.org/2001/XMLSchema" xmlns:xs="http://www.w3.org/2001/XMLSchema" xmlns:p="http://schemas.microsoft.com/office/2006/metadata/properties" xmlns:ns2="41165cb4-40d0-42e6-89a9-2aac9c1b3b93" xmlns:ns3="8050a7a5-8f9f-4472-be5a-5020e0110389" targetNamespace="http://schemas.microsoft.com/office/2006/metadata/properties" ma:root="true" ma:fieldsID="81858f1575c2f1dfe822f0b90654dc6b" ns2:_="" ns3:_="">
    <xsd:import namespace="41165cb4-40d0-42e6-89a9-2aac9c1b3b93"/>
    <xsd:import namespace="8050a7a5-8f9f-4472-be5a-5020e01103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x0075_kp1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65cb4-40d0-42e6-89a9-2aac9c1b3b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10fcca4-c51d-4bd9-a7dd-212812d3761e}" ma:internalName="TaxCatchAll" ma:showField="CatchAllData" ma:web="41165cb4-40d0-42e6-89a9-2aac9c1b3b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0a7a5-8f9f-4472-be5a-5020e0110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x0075_kp1" ma:index="17" nillable="true" ma:displayName="Number" ma:internalName="_x0075_kp1">
      <xsd:simpleType>
        <xsd:restriction base="dms:Number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f23657-5c8b-4662-83ec-15a185ca11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165cb4-40d0-42e6-89a9-2aac9c1b3b93" xsi:nil="true"/>
    <_x0075_kp1 xmlns="8050a7a5-8f9f-4472-be5a-5020e0110389" xsi:nil="true"/>
    <lcf76f155ced4ddcb4097134ff3c332f xmlns="8050a7a5-8f9f-4472-be5a-5020e0110389">
      <Terms xmlns="http://schemas.microsoft.com/office/infopath/2007/PartnerControls"/>
    </lcf76f155ced4ddcb4097134ff3c332f>
    <SharedWithUsers xmlns="41165cb4-40d0-42e6-89a9-2aac9c1b3b93">
      <UserInfo>
        <DisplayName>Tanner Campbell</DisplayName>
        <AccountId>83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CBC91-9FDF-4E4B-AC75-5D7772FFDFC8}">
  <ds:schemaRefs>
    <ds:schemaRef ds:uri="41165cb4-40d0-42e6-89a9-2aac9c1b3b93"/>
    <ds:schemaRef ds:uri="8050a7a5-8f9f-4472-be5a-5020e01103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ADDCB5-C8EE-494D-95DE-B2AC0CD8979F}">
  <ds:schemaRefs>
    <ds:schemaRef ds:uri="41165cb4-40d0-42e6-89a9-2aac9c1b3b93"/>
    <ds:schemaRef ds:uri="8050a7a5-8f9f-4472-be5a-5020e01103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281FF2-D57F-4D36-B912-F03E0E2AD0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136</Words>
  <Application>Microsoft Office PowerPoint</Application>
  <PresentationFormat>Widescreen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 Light</vt:lpstr>
      <vt:lpstr>Gibson SemiBold</vt:lpstr>
      <vt:lpstr>Helvetica</vt:lpstr>
      <vt:lpstr>Office Theme</vt:lpstr>
      <vt:lpstr>3_Office Theme</vt:lpstr>
      <vt:lpstr>1_Office Theme</vt:lpstr>
      <vt:lpstr>2_Office Theme</vt:lpstr>
      <vt:lpstr>8_Personalizza struttura</vt:lpstr>
      <vt:lpstr>11_Personalizza struttura</vt:lpstr>
      <vt:lpstr>Savin Premium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  CLOSURES</dc:title>
  <dc:creator>Glen Drake</dc:creator>
  <cp:lastModifiedBy>Sterling Macdonell</cp:lastModifiedBy>
  <cp:revision>3</cp:revision>
  <cp:lastPrinted>2023-06-13T01:18:13Z</cp:lastPrinted>
  <dcterms:created xsi:type="dcterms:W3CDTF">2023-06-12T01:49:29Z</dcterms:created>
  <dcterms:modified xsi:type="dcterms:W3CDTF">2024-07-09T18:23:14Z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0x010100442BA7D248081840AA5F63D9D3A7F54D</vt:lpwstr>
  </property>
  <property fmtid="{D5CDD505-2E9C-101B-9397-08002B2CF9AE}" pid="3" name="MediaServiceImageTags">
    <vt:lpwstr/>
  </property>
</Properties>
</file>